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5143500" cx="9144000"/>
  <p:notesSz cx="6858000" cy="9144000"/>
  <p:embeddedFontLst>
    <p:embeddedFont>
      <p:font typeface="Old Standard TT"/>
      <p:regular r:id="rId36"/>
      <p:bold r:id="rId37"/>
      <p: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OldStandardTT-bold.fntdata"/><Relationship Id="rId14" Type="http://schemas.openxmlformats.org/officeDocument/2006/relationships/slide" Target="slides/slide9.xml"/><Relationship Id="rId36" Type="http://schemas.openxmlformats.org/officeDocument/2006/relationships/font" Target="fonts/OldStandardTT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schemas.openxmlformats.org/officeDocument/2006/relationships/font" Target="fonts/OldStandardTT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6f90357f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6f90357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b76f52b0fd_0_3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b76f52b0fd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b7a27088a2_0_2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b7a27088a2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b7a27088a2_0_1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b7a27088a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b7a27088a2_0_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b7a27088a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b7a27088a2_0_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b7a27088a2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b7a27088a2_0_4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b7a27088a2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b7a27088a2_0_5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b7a27088a2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b7a27088a2_0_5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b7a27088a2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b7a27088a2_0_6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b7a27088a2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b7a27088a2_0_6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b7a27088a2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b76f52b0fd_0_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b76f52b0f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b7a27088a2_0_7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b7a27088a2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b7a27088a2_0_7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b7a27088a2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b7a27088a2_0_7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b7a27088a2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b7a27088a2_0_8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b7a27088a2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b7a27088a2_0_9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b7a27088a2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b7a27088a2_0_10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b7a27088a2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b7a27088a2_0_11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b7a27088a2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b7a27088a2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b7a27088a2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b7a27088a2_0_9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b7a27088a2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afae0f2f07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afae0f2f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c6f90357f_0_1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c6f90357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b7a27088a2_0_12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b7a27088a2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afae0f2f07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afae0f2f07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b76f52b0fd_0_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b76f52b0f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b76f52b0fd_0_1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b76f52b0fd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c6f90357f_0_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c6f90357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b7a27088a2_0_4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b7a27088a2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b76f52b0fd_0_2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b76f52b0f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drive.google.com/file/d/1dLJgcTB2vWiZEonAEM_yBIpcvyFRpB4J/view?usp=sharing" TargetMode="Externa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s://drive.google.com/file/d/1FuLzZYw-o158OZb01d6zYvdP0r9vJJ1L/view?usp=sharing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2700" y="1893300"/>
            <a:ext cx="84984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ORAL DU </a:t>
            </a:r>
            <a:r>
              <a:rPr lang="fr"/>
              <a:t>DIPLÔME</a:t>
            </a:r>
            <a:r>
              <a:rPr lang="fr"/>
              <a:t> NATIONAL DU BREVET (DNB)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Classe de 3e</a:t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1475" y="3022675"/>
            <a:ext cx="1910150" cy="194942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311700" y="11275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</a:t>
            </a:r>
            <a:r>
              <a:rPr lang="fr"/>
              <a:t>. Parcours CITOYEN</a:t>
            </a:r>
            <a:endParaRPr/>
          </a:p>
        </p:txBody>
      </p:sp>
      <p:sp>
        <p:nvSpPr>
          <p:cNvPr id="127" name="Google Shape;127;p22"/>
          <p:cNvSpPr txBox="1"/>
          <p:nvPr>
            <p:ph idx="1" type="body"/>
          </p:nvPr>
        </p:nvSpPr>
        <p:spPr>
          <a:xfrm>
            <a:off x="311700" y="577300"/>
            <a:ext cx="86064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TOUS LES NIVEAUX</a:t>
            </a:r>
            <a:endParaRPr sz="1700">
              <a:solidFill>
                <a:schemeClr val="accent3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Harcèlement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Développement durable : TEHP (TERRITOIRE A ENERGIE HUMAINE POSITIVE= récupération des déchets) / Eco-délégués / Club DD / Récupération des papiers / Commission restauration)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AS Auto-gestion du foyer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Cross du collège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Club jeux de société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Restos du coeur…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En 3e</a:t>
            </a:r>
            <a:endParaRPr sz="1700">
              <a:solidFill>
                <a:schemeClr val="accent3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Eloquence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ASSR2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Esprit critique et vaccination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Médiation par les pairs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Sentiments, amour et sexualité </a:t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128" name="Google Shape;128;p22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>
            <p:ph idx="1" type="body"/>
          </p:nvPr>
        </p:nvSpPr>
        <p:spPr>
          <a:xfrm>
            <a:off x="311700" y="577300"/>
            <a:ext cx="86064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chemeClr val="accent3"/>
                </a:solidFill>
              </a:rPr>
              <a:t>3. En 4e </a:t>
            </a:r>
            <a:endParaRPr sz="1700">
              <a:solidFill>
                <a:schemeClr val="accent3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BPDJ : Conduites addictives</a:t>
            </a:r>
            <a:endParaRPr sz="1700"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En 5e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BPDJ : Dangers d’internet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ASSR1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Course contre la faim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Séjours linguistiques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Refus des discriminations autour de la visite de la maison d’Izieu / Atelier sur Stéréotypes et préjugés</a:t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134" name="Google Shape;134;p23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/>
          <p:nvPr>
            <p:ph type="title"/>
          </p:nvPr>
        </p:nvSpPr>
        <p:spPr>
          <a:xfrm>
            <a:off x="311700" y="11275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C. Parcours CULTUREL et ARTISTIQUE</a:t>
            </a:r>
            <a:endParaRPr/>
          </a:p>
        </p:txBody>
      </p:sp>
      <p:sp>
        <p:nvSpPr>
          <p:cNvPr id="140" name="Google Shape;140;p24"/>
          <p:cNvSpPr txBox="1"/>
          <p:nvPr>
            <p:ph idx="1" type="body"/>
          </p:nvPr>
        </p:nvSpPr>
        <p:spPr>
          <a:xfrm>
            <a:off x="311700" y="577300"/>
            <a:ext cx="86064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TOUS LES NIVEAUX</a:t>
            </a:r>
            <a:endParaRPr sz="1700">
              <a:solidFill>
                <a:schemeClr val="accent3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Enseignement choral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Théâtre au collège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En 3e</a:t>
            </a:r>
            <a:endParaRPr sz="1700">
              <a:solidFill>
                <a:schemeClr val="accent3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Eloquence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Projet Ségrégation raciale aux Etats-Unis </a:t>
            </a:r>
            <a:r>
              <a:rPr i="1" lang="fr" sz="1700">
                <a:solidFill>
                  <a:schemeClr val="dk2"/>
                </a:solidFill>
              </a:rPr>
              <a:t>(l'artiste engagé ; la condition des noirs américains aux XIXè XXè siècles à travers des films, des pièces de théâtre, des musiques, des vidéos et des oeuvres d’arts) </a:t>
            </a:r>
            <a:endParaRPr i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Etude de la Vie de Simone Veil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Livret autobiographique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Rencontre avec des oeuvres d'art originales dans le cadre du Réseau-Expo </a:t>
            </a:r>
            <a:r>
              <a:rPr i="1" lang="fr" sz="1700">
                <a:solidFill>
                  <a:schemeClr val="dk2"/>
                </a:solidFill>
              </a:rPr>
              <a:t>(empruntées à des artothèques de la région) (2 à 3 fois par année) </a:t>
            </a:r>
            <a:endParaRPr i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Le Radeau de la Méduse : </a:t>
            </a:r>
            <a:r>
              <a:rPr i="1" lang="fr" sz="1700">
                <a:solidFill>
                  <a:schemeClr val="dk2"/>
                </a:solidFill>
              </a:rPr>
              <a:t>du fait divers au tableau emblématique de Géricault, en passant par le témoignage d’un survivant</a:t>
            </a:r>
            <a:r>
              <a:rPr b="1" lang="fr" sz="1700">
                <a:solidFill>
                  <a:schemeClr val="dk2"/>
                </a:solidFill>
              </a:rPr>
              <a:t>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DNL (option histoire en anglais) : </a:t>
            </a:r>
            <a:r>
              <a:rPr lang="fr" sz="1700">
                <a:solidFill>
                  <a:schemeClr val="dk2"/>
                </a:solidFill>
              </a:rPr>
              <a:t>ségrégation et de lutte pour les droits civiques aux EU</a:t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/>
          <p:nvPr>
            <p:ph idx="1" type="body"/>
          </p:nvPr>
        </p:nvSpPr>
        <p:spPr>
          <a:xfrm>
            <a:off x="311700" y="577300"/>
            <a:ext cx="86064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chemeClr val="accent3"/>
                </a:solidFill>
              </a:rPr>
              <a:t>3. En 4e </a:t>
            </a:r>
            <a:endParaRPr sz="1700">
              <a:solidFill>
                <a:schemeClr val="accent3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Concert DOSE LE SON sur la prévention des risques auditifs + une séquence de travail " Comment amplifier une musique? Quels sont les risques ?"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Réseau Expo </a:t>
            </a:r>
            <a:endParaRPr sz="1700"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En 5e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Séjours linguistiques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Réseau Expo</a:t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147" name="Google Shape;147;p25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 txBox="1"/>
          <p:nvPr>
            <p:ph type="title"/>
          </p:nvPr>
        </p:nvSpPr>
        <p:spPr>
          <a:xfrm>
            <a:off x="311700" y="11275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D</a:t>
            </a:r>
            <a:r>
              <a:rPr lang="fr"/>
              <a:t>. Parcours SANTE</a:t>
            </a:r>
            <a:endParaRPr/>
          </a:p>
        </p:txBody>
      </p:sp>
      <p:sp>
        <p:nvSpPr>
          <p:cNvPr id="153" name="Google Shape;153;p26"/>
          <p:cNvSpPr txBox="1"/>
          <p:nvPr>
            <p:ph idx="1" type="body"/>
          </p:nvPr>
        </p:nvSpPr>
        <p:spPr>
          <a:xfrm>
            <a:off x="311700" y="577300"/>
            <a:ext cx="86064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TOUS LES NIVEAUX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A.S. 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Cross du collège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En 3e</a:t>
            </a:r>
            <a:endParaRPr sz="1700">
              <a:solidFill>
                <a:schemeClr val="accent3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Esprit critique et vaccination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En 4e</a:t>
            </a:r>
            <a:endParaRPr sz="1700">
              <a:solidFill>
                <a:schemeClr val="accent3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Concert DOSE LE SON sur la prévention des risques auditifs + une séquence de travail " Comment amplifier une musique? Quels sont les risques ?"</a:t>
            </a:r>
            <a:endParaRPr b="1"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En 5e</a:t>
            </a:r>
            <a:endParaRPr sz="1700">
              <a:solidFill>
                <a:schemeClr val="accent3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Hygiène et puberté</a:t>
            </a:r>
            <a:endParaRPr b="1" sz="1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700">
              <a:solidFill>
                <a:schemeClr val="dk2"/>
              </a:solidFill>
            </a:endParaRPr>
          </a:p>
        </p:txBody>
      </p:sp>
      <p:sp>
        <p:nvSpPr>
          <p:cNvPr id="154" name="Google Shape;154;p26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 txBox="1"/>
          <p:nvPr>
            <p:ph type="title"/>
          </p:nvPr>
        </p:nvSpPr>
        <p:spPr>
          <a:xfrm>
            <a:off x="311700" y="11275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</a:t>
            </a:r>
            <a:r>
              <a:rPr lang="fr"/>
              <a:t>. Sujet libre</a:t>
            </a:r>
            <a:endParaRPr/>
          </a:p>
        </p:txBody>
      </p:sp>
      <p:sp>
        <p:nvSpPr>
          <p:cNvPr id="160" name="Google Shape;160;p27"/>
          <p:cNvSpPr txBox="1"/>
          <p:nvPr>
            <p:ph idx="1" type="body"/>
          </p:nvPr>
        </p:nvSpPr>
        <p:spPr>
          <a:xfrm>
            <a:off x="361250" y="725950"/>
            <a:ext cx="86064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Présenter sa passion sous la forme d’une problématique générale en lien avec un PARCOURS… un PROJET</a:t>
            </a:r>
            <a:r>
              <a:rPr lang="fr" sz="1700">
                <a:solidFill>
                  <a:schemeClr val="accent3"/>
                </a:solidFill>
              </a:rPr>
              <a:t>...</a:t>
            </a:r>
            <a:endParaRPr sz="1700">
              <a:solidFill>
                <a:schemeClr val="accent3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accent3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i="1" lang="fr" sz="1700">
                <a:solidFill>
                  <a:schemeClr val="lt2"/>
                </a:solidFill>
              </a:rPr>
              <a:t>Ex : En quoi mon engagement auprès des J.S.P. confirme mon choix de devenir pompier professionnel ?</a:t>
            </a:r>
            <a:endParaRPr b="1" i="1" sz="17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i="1" lang="fr" sz="1700">
                <a:solidFill>
                  <a:schemeClr val="lt2"/>
                </a:solidFill>
              </a:rPr>
              <a:t>Ex : En quoi mes entraînements et mes compétitions équestres confirment mon choix de devenir vétérinaire ?</a:t>
            </a:r>
            <a:endParaRPr b="1" i="1" sz="17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i="1" lang="fr" sz="1700">
                <a:solidFill>
                  <a:schemeClr val="lt2"/>
                </a:solidFill>
              </a:rPr>
              <a:t>	Ex : En quoi ma passion pour la mode de Jean Paul </a:t>
            </a:r>
            <a:r>
              <a:rPr b="1" i="1" lang="fr" sz="1700">
                <a:solidFill>
                  <a:schemeClr val="lt2"/>
                </a:solidFill>
              </a:rPr>
              <a:t>Gaultier a participé à la découverte des métiers de la mode et de mon futur métier ?</a:t>
            </a:r>
            <a:endParaRPr b="1" i="1" sz="1700">
              <a:solidFill>
                <a:schemeClr val="lt2"/>
              </a:solidFill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b="1" i="1" lang="fr" sz="1700">
                <a:solidFill>
                  <a:schemeClr val="lt2"/>
                </a:solidFill>
              </a:rPr>
              <a:t>Ex : En quoi les films de Quentin Tarantino mon permis de découvrir les métiers du cinéma, du dessin et du son ? </a:t>
            </a:r>
            <a:r>
              <a:rPr b="1" i="1" lang="fr" sz="1700">
                <a:solidFill>
                  <a:schemeClr val="lt2"/>
                </a:solidFill>
              </a:rPr>
              <a:t> </a:t>
            </a:r>
            <a:endParaRPr b="1" i="1" sz="1700">
              <a:solidFill>
                <a:schemeClr val="lt2"/>
              </a:solidFill>
            </a:endParaRPr>
          </a:p>
        </p:txBody>
      </p:sp>
      <p:sp>
        <p:nvSpPr>
          <p:cNvPr id="161" name="Google Shape;161;p27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8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IV. Comment préparer son oral ?  </a:t>
            </a:r>
            <a:endParaRPr/>
          </a:p>
        </p:txBody>
      </p:sp>
      <p:sp>
        <p:nvSpPr>
          <p:cNvPr id="167" name="Google Shape;167;p28"/>
          <p:cNvSpPr txBox="1"/>
          <p:nvPr>
            <p:ph idx="2" type="body"/>
          </p:nvPr>
        </p:nvSpPr>
        <p:spPr>
          <a:xfrm>
            <a:off x="48332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Utiliser la fiche outil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Demander de l’aide au professeur principal.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Demander de l’aide au(x) professeur(s) concerné(s).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Utiliser un support (non obligatoire)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Préparer son oral le plus tôt possible. ne pas attendre le dernier moment.</a:t>
            </a:r>
            <a:endParaRPr b="1" sz="1900"/>
          </a:p>
        </p:txBody>
      </p:sp>
      <p:sp>
        <p:nvSpPr>
          <p:cNvPr id="168" name="Google Shape;168;p28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V. Quel(s) support(s)</a:t>
            </a:r>
            <a:endParaRPr/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utilisé(s)</a:t>
            </a:r>
            <a:endParaRPr/>
          </a:p>
        </p:txBody>
      </p:sp>
      <p:sp>
        <p:nvSpPr>
          <p:cNvPr id="174" name="Google Shape;174;p29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0"/>
          <p:cNvSpPr txBox="1"/>
          <p:nvPr>
            <p:ph type="title"/>
          </p:nvPr>
        </p:nvSpPr>
        <p:spPr>
          <a:xfrm>
            <a:off x="614450" y="455875"/>
            <a:ext cx="8334600" cy="384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82600" lvl="0" marL="457200" rtl="0" algn="l">
              <a:spcBef>
                <a:spcPts val="0"/>
              </a:spcBef>
              <a:spcAft>
                <a:spcPts val="0"/>
              </a:spcAft>
              <a:buSzPts val="4000"/>
              <a:buAutoNum type="alphaLcPeriod"/>
            </a:pPr>
            <a:r>
              <a:rPr b="1" lang="fr" sz="4000" u="sng"/>
              <a:t>Un diaporama : </a:t>
            </a:r>
            <a:endParaRPr b="1" sz="4000" u="sng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 </a:t>
            </a:r>
            <a:endParaRPr sz="3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/>
              <a:t>Conseil : 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ne pas trop écrire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mettre des documents et les utiliser. Ne pas oublier de mettre vos sources.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proposer un travail original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il doit être organisé : I / II / III…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c’est un support donc il doit être utile et vous mettre en avant. 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enregistrer en PDF</a:t>
            </a:r>
            <a:endParaRPr sz="2600"/>
          </a:p>
        </p:txBody>
      </p:sp>
      <p:sp>
        <p:nvSpPr>
          <p:cNvPr id="180" name="Google Shape;180;p30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1"/>
          <p:cNvSpPr txBox="1"/>
          <p:nvPr>
            <p:ph type="title"/>
          </p:nvPr>
        </p:nvSpPr>
        <p:spPr>
          <a:xfrm>
            <a:off x="430775" y="209200"/>
            <a:ext cx="85182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000" u="sng"/>
              <a:t>b.</a:t>
            </a:r>
            <a:r>
              <a:rPr b="1" lang="fr" sz="4000" u="sng"/>
              <a:t>Un dossier: </a:t>
            </a:r>
            <a:endParaRPr b="1" sz="4000" u="sng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 </a:t>
            </a:r>
            <a:endParaRPr sz="3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/>
              <a:t>Conseil : 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ne pas trop écrire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mettre des documents et les utiliser. Ne pas oublier de mettre vos sources.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proposer un travail original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il doit être organisé : I / II / III…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c’est un support donc il doit être utile et vous mettre en avant. </a:t>
            </a:r>
            <a:endParaRPr sz="2600"/>
          </a:p>
        </p:txBody>
      </p:sp>
      <p:sp>
        <p:nvSpPr>
          <p:cNvPr id="186" name="Google Shape;186;p31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495300" lvl="0" marL="457200" rtl="0" algn="ctr">
              <a:spcBef>
                <a:spcPts val="0"/>
              </a:spcBef>
              <a:spcAft>
                <a:spcPts val="0"/>
              </a:spcAft>
              <a:buSzPts val="4200"/>
              <a:buAutoNum type="romanUcPeriod"/>
            </a:pPr>
            <a:r>
              <a:rPr lang="fr"/>
              <a:t>Qu’est ce que l’oral du DNB ?</a:t>
            </a:r>
            <a:endParaRPr/>
          </a:p>
        </p:txBody>
      </p:sp>
      <p:sp>
        <p:nvSpPr>
          <p:cNvPr id="68" name="Google Shape;68;p14"/>
          <p:cNvSpPr txBox="1"/>
          <p:nvPr>
            <p:ph idx="2" type="body"/>
          </p:nvPr>
        </p:nvSpPr>
        <p:spPr>
          <a:xfrm>
            <a:off x="4806625" y="41852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L’épreuve se déroule en deux temps, devant un jury composé d’enseignants, vous effectuerez successivement :</a:t>
            </a:r>
            <a:endParaRPr b="1" sz="1900"/>
          </a:p>
          <a:p>
            <a:pPr indent="457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/>
              <a:t>1.Un exposé de 5 minutes de présentation </a:t>
            </a:r>
            <a:r>
              <a:rPr b="1" i="1" lang="fr" sz="1900" u="sng"/>
              <a:t>individuelle </a:t>
            </a:r>
            <a:r>
              <a:rPr b="1" lang="fr" sz="1900"/>
              <a:t>/ 10 minutes en </a:t>
            </a:r>
            <a:r>
              <a:rPr b="1" i="1" lang="fr" sz="1900" u="sng"/>
              <a:t>groupe</a:t>
            </a:r>
            <a:r>
              <a:rPr b="1" lang="fr" sz="1900"/>
              <a:t>.</a:t>
            </a:r>
            <a:endParaRPr b="1" sz="1900"/>
          </a:p>
          <a:p>
            <a:pPr indent="45720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fr" sz="1900"/>
              <a:t>2.Un entretien avec le jury de 10 minutes pour l</a:t>
            </a:r>
            <a:r>
              <a:rPr b="1" i="1" lang="fr" sz="1900" u="sng"/>
              <a:t>e candidat</a:t>
            </a:r>
            <a:r>
              <a:rPr b="1" lang="fr" sz="1900"/>
              <a:t> / 15 minutes pour les </a:t>
            </a:r>
            <a:r>
              <a:rPr b="1" i="1" lang="fr" sz="1900" u="sng"/>
              <a:t>groupes</a:t>
            </a:r>
            <a:r>
              <a:rPr b="1" lang="fr" sz="1900"/>
              <a:t>.</a:t>
            </a:r>
            <a:endParaRPr b="1" sz="1900"/>
          </a:p>
        </p:txBody>
      </p:sp>
      <p:sp>
        <p:nvSpPr>
          <p:cNvPr id="69" name="Google Shape;69;p14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/>
          <p:nvPr>
            <p:ph type="title"/>
          </p:nvPr>
        </p:nvSpPr>
        <p:spPr>
          <a:xfrm>
            <a:off x="430775" y="209200"/>
            <a:ext cx="85182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000" u="sng"/>
              <a:t>c. </a:t>
            </a:r>
            <a:r>
              <a:rPr b="1" lang="fr" sz="4000" u="sng"/>
              <a:t>Une maquette : </a:t>
            </a:r>
            <a:endParaRPr b="1" sz="4000" u="sng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 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</p:txBody>
      </p:sp>
      <p:sp>
        <p:nvSpPr>
          <p:cNvPr id="192" name="Google Shape;192;p32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"/>
          <p:cNvSpPr txBox="1"/>
          <p:nvPr>
            <p:ph type="title"/>
          </p:nvPr>
        </p:nvSpPr>
        <p:spPr>
          <a:xfrm>
            <a:off x="430775" y="209200"/>
            <a:ext cx="85182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000" u="sng"/>
              <a:t>d. Pour HISTOIRE DES ARTS</a:t>
            </a:r>
            <a:r>
              <a:rPr b="1" lang="fr" sz="4000" u="sng"/>
              <a:t> : </a:t>
            </a:r>
            <a:endParaRPr b="1" sz="4000" u="sng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 </a:t>
            </a:r>
            <a:endParaRPr sz="3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/>
              <a:t>Conseil : 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Emmener l’oeuvre sur une clé USB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fr" sz="2600"/>
              <a:t>Pour les musiques, films : montrer des extraits courts et utiles à votre sujet. </a:t>
            </a:r>
            <a:endParaRPr sz="2600"/>
          </a:p>
        </p:txBody>
      </p:sp>
      <p:sp>
        <p:nvSpPr>
          <p:cNvPr id="198" name="Google Shape;198;p33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4"/>
          <p:cNvSpPr txBox="1"/>
          <p:nvPr>
            <p:ph type="title"/>
          </p:nvPr>
        </p:nvSpPr>
        <p:spPr>
          <a:xfrm>
            <a:off x="430775" y="209200"/>
            <a:ext cx="85182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000" u="sng"/>
              <a:t>e. Tous les documents que vous jugez utiles</a:t>
            </a:r>
            <a:r>
              <a:rPr b="1" lang="fr" sz="4000" u="sng"/>
              <a:t> : </a:t>
            </a:r>
            <a:endParaRPr b="1" sz="4000" u="sng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 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</p:txBody>
      </p:sp>
      <p:sp>
        <p:nvSpPr>
          <p:cNvPr id="204" name="Google Shape;204;p34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5"/>
          <p:cNvSpPr txBox="1"/>
          <p:nvPr>
            <p:ph type="title"/>
          </p:nvPr>
        </p:nvSpPr>
        <p:spPr>
          <a:xfrm>
            <a:off x="255600" y="19051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VI. Quelle attitude avoir le jour de l’oral ? </a:t>
            </a:r>
            <a:endParaRPr/>
          </a:p>
        </p:txBody>
      </p:sp>
      <p:sp>
        <p:nvSpPr>
          <p:cNvPr id="210" name="Google Shape;210;p35"/>
          <p:cNvSpPr txBox="1"/>
          <p:nvPr>
            <p:ph idx="2" type="body"/>
          </p:nvPr>
        </p:nvSpPr>
        <p:spPr>
          <a:xfrm>
            <a:off x="4813500" y="892675"/>
            <a:ext cx="43305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D’avoir une tenue vestimentaire appropriée et correcte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De vous adresser aux personnes du jury en les regardant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De ne pas lire vos notes en permanence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De ne pas avoir appris et réciter votre texte « par cœur »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D’utiliser un vocabulaire adapté en évitant le langage familier et relâché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De parler à voix haute et intelligible / éloquence !</a:t>
            </a:r>
            <a:endParaRPr b="1" sz="1900"/>
          </a:p>
        </p:txBody>
      </p:sp>
      <p:sp>
        <p:nvSpPr>
          <p:cNvPr id="211" name="Google Shape;211;p35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6"/>
          <p:cNvSpPr txBox="1"/>
          <p:nvPr>
            <p:ph type="title"/>
          </p:nvPr>
        </p:nvSpPr>
        <p:spPr>
          <a:xfrm>
            <a:off x="255600" y="19051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VII. Quels sont les critères d’évaluation ? </a:t>
            </a:r>
            <a:endParaRPr/>
          </a:p>
        </p:txBody>
      </p:sp>
      <p:sp>
        <p:nvSpPr>
          <p:cNvPr id="217" name="Google Shape;217;p36"/>
          <p:cNvSpPr txBox="1"/>
          <p:nvPr>
            <p:ph idx="2" type="body"/>
          </p:nvPr>
        </p:nvSpPr>
        <p:spPr>
          <a:xfrm>
            <a:off x="4813500" y="892675"/>
            <a:ext cx="43305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Maîtrise</a:t>
            </a:r>
            <a:r>
              <a:rPr b="1" lang="fr" sz="1900"/>
              <a:t> de l’expression orale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Maîtrise du sujet</a:t>
            </a:r>
            <a:endParaRPr b="1" sz="1900"/>
          </a:p>
        </p:txBody>
      </p:sp>
      <p:sp>
        <p:nvSpPr>
          <p:cNvPr id="218" name="Google Shape;218;p36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B7B7B7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B7B7B7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7"/>
          <p:cNvSpPr txBox="1"/>
          <p:nvPr>
            <p:ph type="title"/>
          </p:nvPr>
        </p:nvSpPr>
        <p:spPr>
          <a:xfrm>
            <a:off x="430775" y="209200"/>
            <a:ext cx="85182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 u="sng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 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</p:txBody>
      </p:sp>
      <p:pic>
        <p:nvPicPr>
          <p:cNvPr id="224" name="Google Shape;224;p37"/>
          <p:cNvPicPr preferRelativeResize="0"/>
          <p:nvPr/>
        </p:nvPicPr>
        <p:blipFill rotWithShape="1">
          <a:blip r:embed="rId3">
            <a:alphaModFix/>
          </a:blip>
          <a:srcRect b="21001" l="17995" r="18167" t="26781"/>
          <a:stretch/>
        </p:blipFill>
        <p:spPr>
          <a:xfrm>
            <a:off x="685313" y="554975"/>
            <a:ext cx="7773368" cy="357655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7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8"/>
          <p:cNvSpPr txBox="1"/>
          <p:nvPr>
            <p:ph type="title"/>
          </p:nvPr>
        </p:nvSpPr>
        <p:spPr>
          <a:xfrm>
            <a:off x="430775" y="209200"/>
            <a:ext cx="85182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 u="sng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 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</p:txBody>
      </p:sp>
      <p:pic>
        <p:nvPicPr>
          <p:cNvPr id="231" name="Google Shape;231;p38"/>
          <p:cNvPicPr preferRelativeResize="0"/>
          <p:nvPr/>
        </p:nvPicPr>
        <p:blipFill rotWithShape="1">
          <a:blip r:embed="rId3">
            <a:alphaModFix/>
          </a:blip>
          <a:srcRect b="21392" l="18097" r="18934" t="20461"/>
          <a:stretch/>
        </p:blipFill>
        <p:spPr>
          <a:xfrm>
            <a:off x="971413" y="640325"/>
            <a:ext cx="7436924" cy="3862849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8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9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8" name="Google Shape;238;p39"/>
          <p:cNvPicPr preferRelativeResize="0"/>
          <p:nvPr/>
        </p:nvPicPr>
        <p:blipFill rotWithShape="1">
          <a:blip r:embed="rId3">
            <a:alphaModFix/>
          </a:blip>
          <a:srcRect b="25240" l="18531" r="18500" t="46051"/>
          <a:stretch/>
        </p:blipFill>
        <p:spPr>
          <a:xfrm>
            <a:off x="523588" y="688800"/>
            <a:ext cx="8096824" cy="2076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0"/>
          <p:cNvSpPr txBox="1"/>
          <p:nvPr>
            <p:ph type="title"/>
          </p:nvPr>
        </p:nvSpPr>
        <p:spPr>
          <a:xfrm>
            <a:off x="235775" y="2688075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VIII</a:t>
            </a:r>
            <a:r>
              <a:rPr lang="fr"/>
              <a:t>. Comment compléter la fiche CHOIX de l’oral ? </a:t>
            </a:r>
            <a:endParaRPr/>
          </a:p>
        </p:txBody>
      </p:sp>
      <p:sp>
        <p:nvSpPr>
          <p:cNvPr id="244" name="Google Shape;244;p40"/>
          <p:cNvSpPr txBox="1"/>
          <p:nvPr/>
        </p:nvSpPr>
        <p:spPr>
          <a:xfrm>
            <a:off x="4895750" y="455875"/>
            <a:ext cx="383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Fiche Choix Sujet Oral DNB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245" name="Google Shape;245;p40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1"/>
          <p:cNvSpPr txBox="1"/>
          <p:nvPr>
            <p:ph type="title"/>
          </p:nvPr>
        </p:nvSpPr>
        <p:spPr>
          <a:xfrm>
            <a:off x="235775" y="2688075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IX</a:t>
            </a:r>
            <a:r>
              <a:rPr lang="fr"/>
              <a:t>. Quelles aides pour préparer cet oral ? </a:t>
            </a:r>
            <a:endParaRPr/>
          </a:p>
        </p:txBody>
      </p:sp>
      <p:sp>
        <p:nvSpPr>
          <p:cNvPr id="251" name="Google Shape;251;p41"/>
          <p:cNvSpPr txBox="1"/>
          <p:nvPr>
            <p:ph idx="2" type="body"/>
          </p:nvPr>
        </p:nvSpPr>
        <p:spPr>
          <a:xfrm>
            <a:off x="4763950" y="326175"/>
            <a:ext cx="43305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Le professeur en lien avec le sujet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Le professeur principal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La FICHE OUTIL </a:t>
            </a:r>
            <a:endParaRPr b="1" sz="19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fr" sz="1900"/>
              <a:t>=&gt; </a:t>
            </a:r>
            <a:r>
              <a:rPr b="1" lang="fr" sz="1900" u="sng">
                <a:solidFill>
                  <a:schemeClr val="hlink"/>
                </a:solidFill>
                <a:hlinkClick r:id="rId3"/>
              </a:rPr>
              <a:t>Fiche outil</a:t>
            </a:r>
            <a:endParaRPr b="1" sz="1900"/>
          </a:p>
        </p:txBody>
      </p:sp>
      <p:sp>
        <p:nvSpPr>
          <p:cNvPr id="252" name="Google Shape;252;p41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idx="2" type="body"/>
          </p:nvPr>
        </p:nvSpPr>
        <p:spPr>
          <a:xfrm>
            <a:off x="4700275" y="13942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fr" sz="2100" u="sng"/>
              <a:t>L’épreuve est notée sur 100 points :</a:t>
            </a:r>
            <a:endParaRPr b="1" sz="2100" u="sng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fr" sz="2100"/>
              <a:t>-Maîtrise de l’expression orale sur</a:t>
            </a:r>
            <a:endParaRPr b="1" sz="2100"/>
          </a:p>
          <a:p>
            <a:pPr indent="45720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fr" sz="2100"/>
              <a:t>=&gt; 50 points</a:t>
            </a:r>
            <a:endParaRPr b="1" sz="21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fr" sz="2100"/>
              <a:t>-Maîtrise du sujet sur</a:t>
            </a:r>
            <a:endParaRPr b="1" sz="2100"/>
          </a:p>
          <a:p>
            <a:pPr indent="45720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fr" sz="2100"/>
              <a:t>=&gt; 50 points</a:t>
            </a:r>
            <a:endParaRPr b="1" sz="2100"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975" y="615825"/>
            <a:ext cx="3886950" cy="401232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2"/>
          <p:cNvSpPr txBox="1"/>
          <p:nvPr>
            <p:ph type="title"/>
          </p:nvPr>
        </p:nvSpPr>
        <p:spPr>
          <a:xfrm>
            <a:off x="225875" y="1588025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X. Vos Questions ?</a:t>
            </a:r>
            <a:r>
              <a:rPr lang="fr"/>
              <a:t> </a:t>
            </a:r>
            <a:endParaRPr/>
          </a:p>
        </p:txBody>
      </p:sp>
      <p:sp>
        <p:nvSpPr>
          <p:cNvPr id="258" name="Google Shape;258;p42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6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6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L’ORAL : 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fr"/>
              <a:t>pour obtenir le DNB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/>
              <a:t>pour obtenir une mention </a:t>
            </a:r>
            <a:endParaRPr/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500" y="198201"/>
            <a:ext cx="5853751" cy="346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/>
          <p:cNvPicPr preferRelativeResize="0"/>
          <p:nvPr/>
        </p:nvPicPr>
        <p:blipFill rotWithShape="1">
          <a:blip r:embed="rId4">
            <a:alphaModFix/>
          </a:blip>
          <a:srcRect b="58911" l="0" r="4406" t="0"/>
          <a:stretch/>
        </p:blipFill>
        <p:spPr>
          <a:xfrm>
            <a:off x="4433775" y="2715550"/>
            <a:ext cx="4574775" cy="22707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II. Quelles sont les dates clefs ?</a:t>
            </a:r>
            <a:endParaRPr/>
          </a:p>
        </p:txBody>
      </p:sp>
      <p:sp>
        <p:nvSpPr>
          <p:cNvPr id="92" name="Google Shape;92;p17"/>
          <p:cNvSpPr txBox="1"/>
          <p:nvPr>
            <p:ph idx="2" type="body"/>
          </p:nvPr>
        </p:nvSpPr>
        <p:spPr>
          <a:xfrm>
            <a:off x="48332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CHOIX DE L’ORAL : 15 mars.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Préparation de l’ORAL : mars-avril-mai.</a:t>
            </a:r>
            <a:endParaRPr b="1" sz="19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900"/>
          </a:p>
          <a:p>
            <a:pPr indent="-349250" lvl="0" marL="457200" rtl="0" algn="l">
              <a:spcBef>
                <a:spcPts val="160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ORAL BLANC  : entre le 24 et 28 mai.</a:t>
            </a:r>
            <a:endParaRPr b="1" sz="19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900"/>
          </a:p>
          <a:p>
            <a:pPr indent="-349250" lvl="0" marL="457200" rtl="0" algn="l">
              <a:spcBef>
                <a:spcPts val="160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ORAL du DNB : lundi 28 juin et mardi 29 juin</a:t>
            </a:r>
            <a:endParaRPr b="1" sz="1900"/>
          </a:p>
        </p:txBody>
      </p:sp>
      <p:sp>
        <p:nvSpPr>
          <p:cNvPr id="93" name="Google Shape;93;p17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III. Quels sont les sujets ? </a:t>
            </a:r>
            <a:endParaRPr/>
          </a:p>
        </p:txBody>
      </p:sp>
      <p:sp>
        <p:nvSpPr>
          <p:cNvPr id="99" name="Google Shape;99;p18"/>
          <p:cNvSpPr txBox="1"/>
          <p:nvPr>
            <p:ph idx="2" type="body"/>
          </p:nvPr>
        </p:nvSpPr>
        <p:spPr>
          <a:xfrm>
            <a:off x="48332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EPI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Histoire des Arts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Parcours AVENIR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Parcours CITOYEN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Parcours ARTISTIQUE et CULTUREL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Parcours SANTE</a:t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fr" sz="1900"/>
              <a:t>SUJET LIBRE après validation du Professeur Principal</a:t>
            </a:r>
            <a:endParaRPr b="1" sz="1900"/>
          </a:p>
        </p:txBody>
      </p:sp>
      <p:sp>
        <p:nvSpPr>
          <p:cNvPr id="100" name="Google Shape;100;p18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AutoNum type="alphaUcPeriod"/>
            </a:pPr>
            <a:r>
              <a:rPr lang="fr"/>
              <a:t>EPI : </a:t>
            </a:r>
            <a:endParaRPr/>
          </a:p>
        </p:txBody>
      </p:sp>
      <p:sp>
        <p:nvSpPr>
          <p:cNvPr id="106" name="Google Shape;106;p19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1600"/>
              </a:spcAft>
              <a:buSzPts val="1600"/>
              <a:buAutoNum type="arabicPeriod"/>
            </a:pPr>
            <a:r>
              <a:t/>
            </a:r>
            <a:endParaRPr sz="1600"/>
          </a:p>
        </p:txBody>
      </p:sp>
      <p:sp>
        <p:nvSpPr>
          <p:cNvPr id="107" name="Google Shape;107;p19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B. Histoire des Arts</a:t>
            </a:r>
            <a:endParaRPr/>
          </a:p>
        </p:txBody>
      </p:sp>
      <p:sp>
        <p:nvSpPr>
          <p:cNvPr id="113" name="Google Shape;113;p20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AutoNum type="arabicPeriod"/>
            </a:pPr>
            <a:r>
              <a:rPr lang="fr" sz="1600">
                <a:solidFill>
                  <a:schemeClr val="accent3"/>
                </a:solidFill>
              </a:rPr>
              <a:t>Présenter un tableau.</a:t>
            </a:r>
            <a:endParaRPr sz="1600">
              <a:solidFill>
                <a:schemeClr val="accent3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600"/>
              <a:buAutoNum type="arabicPeriod"/>
            </a:pPr>
            <a:r>
              <a:rPr lang="fr" sz="1600">
                <a:solidFill>
                  <a:schemeClr val="accent3"/>
                </a:solidFill>
              </a:rPr>
              <a:t>Présenter une musique.</a:t>
            </a:r>
            <a:endParaRPr sz="1600">
              <a:solidFill>
                <a:schemeClr val="accent3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600"/>
              <a:buAutoNum type="arabicPeriod"/>
            </a:pPr>
            <a:r>
              <a:rPr lang="fr" sz="1600">
                <a:solidFill>
                  <a:schemeClr val="accent3"/>
                </a:solidFill>
              </a:rPr>
              <a:t>Présenter un film.</a:t>
            </a:r>
            <a:endParaRPr sz="1600">
              <a:solidFill>
                <a:schemeClr val="accent3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600"/>
              <a:buAutoNum type="arabicPeriod"/>
            </a:pPr>
            <a:r>
              <a:rPr lang="fr" sz="1600">
                <a:solidFill>
                  <a:schemeClr val="accent3"/>
                </a:solidFill>
              </a:rPr>
              <a:t>Présenter un livre.</a:t>
            </a:r>
            <a:endParaRPr sz="1600">
              <a:solidFill>
                <a:schemeClr val="accent3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600"/>
              <a:buAutoNum type="arabicPeriod"/>
            </a:pPr>
            <a:r>
              <a:rPr lang="fr" sz="1600">
                <a:solidFill>
                  <a:schemeClr val="accent3"/>
                </a:solidFill>
              </a:rPr>
              <a:t>...</a:t>
            </a:r>
            <a:endParaRPr sz="1600">
              <a:solidFill>
                <a:schemeClr val="accent3"/>
              </a:solidFill>
            </a:endParaRPr>
          </a:p>
        </p:txBody>
      </p:sp>
      <p:sp>
        <p:nvSpPr>
          <p:cNvPr id="114" name="Google Shape;114;p20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>
            <p:ph type="title"/>
          </p:nvPr>
        </p:nvSpPr>
        <p:spPr>
          <a:xfrm>
            <a:off x="311700" y="11275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B. Parcours AVENIR</a:t>
            </a:r>
            <a:endParaRPr/>
          </a:p>
        </p:txBody>
      </p:sp>
      <p:sp>
        <p:nvSpPr>
          <p:cNvPr id="120" name="Google Shape;120;p21"/>
          <p:cNvSpPr txBox="1"/>
          <p:nvPr>
            <p:ph idx="1" type="body"/>
          </p:nvPr>
        </p:nvSpPr>
        <p:spPr>
          <a:xfrm>
            <a:off x="311700" y="725950"/>
            <a:ext cx="86064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En 4e</a:t>
            </a:r>
            <a:endParaRPr sz="1700">
              <a:solidFill>
                <a:schemeClr val="accent3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Découverte des formations</a:t>
            </a:r>
            <a:r>
              <a:rPr lang="fr" sz="1700">
                <a:solidFill>
                  <a:schemeClr val="dk2"/>
                </a:solidFill>
              </a:rPr>
              <a:t> : présentation des métiers du BTP + et du bois (MFR Cormaranche) par des intervenants au collège 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Découverte d’un parcours professionnel</a:t>
            </a:r>
            <a:r>
              <a:rPr lang="fr" sz="1700">
                <a:solidFill>
                  <a:schemeClr val="dk2"/>
                </a:solidFill>
              </a:rPr>
              <a:t> : rencontre avec un auto entrepreneur au collège 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Découverte des métiers des télécommunications dans l’armée</a:t>
            </a:r>
            <a:r>
              <a:rPr lang="fr" sz="1700">
                <a:solidFill>
                  <a:schemeClr val="dk2"/>
                </a:solidFill>
              </a:rPr>
              <a:t> (dans le cadre du voyage à Paris) : rencontre avec un militaire de carrière au collège</a:t>
            </a:r>
            <a:endParaRPr sz="1700"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700"/>
              <a:buAutoNum type="arabicPeriod"/>
            </a:pPr>
            <a:r>
              <a:rPr lang="fr" sz="1700">
                <a:solidFill>
                  <a:schemeClr val="accent3"/>
                </a:solidFill>
              </a:rPr>
              <a:t>En 3e</a:t>
            </a:r>
            <a:endParaRPr sz="1700">
              <a:solidFill>
                <a:schemeClr val="accent3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Découverte de l’apprentissage</a:t>
            </a:r>
            <a:r>
              <a:rPr lang="fr" sz="1700">
                <a:solidFill>
                  <a:schemeClr val="dk2"/>
                </a:solidFill>
              </a:rPr>
              <a:t> 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Métier et formation envisagée</a:t>
            </a:r>
            <a:r>
              <a:rPr lang="fr" sz="1700">
                <a:solidFill>
                  <a:schemeClr val="dk2"/>
                </a:solidFill>
              </a:rPr>
              <a:t> + un entretien avec un professionnel (en remplacement du stage de 3ème) + visite d’écoles 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-"/>
            </a:pPr>
            <a:r>
              <a:rPr b="1" lang="fr" sz="1700">
                <a:solidFill>
                  <a:schemeClr val="dk2"/>
                </a:solidFill>
              </a:rPr>
              <a:t>Mini-stages</a:t>
            </a:r>
            <a:r>
              <a:rPr lang="fr" sz="1700">
                <a:solidFill>
                  <a:schemeClr val="dk2"/>
                </a:solidFill>
              </a:rPr>
              <a:t> en Lycées professionnels </a:t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121" name="Google Shape;121;p21"/>
          <p:cNvSpPr txBox="1"/>
          <p:nvPr/>
        </p:nvSpPr>
        <p:spPr>
          <a:xfrm>
            <a:off x="0" y="4835700"/>
            <a:ext cx="385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00">
                <a:solidFill>
                  <a:srgbClr val="999999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du Fornel B. , Collège de Briord</a:t>
            </a:r>
            <a:endParaRPr i="1" sz="800">
              <a:solidFill>
                <a:srgbClr val="999999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